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5" r:id="rId3"/>
    <p:sldId id="286" r:id="rId4"/>
    <p:sldId id="288" r:id="rId5"/>
    <p:sldId id="289" r:id="rId6"/>
    <p:sldId id="287" r:id="rId7"/>
    <p:sldId id="290" r:id="rId8"/>
    <p:sldId id="291" r:id="rId9"/>
    <p:sldId id="292" r:id="rId10"/>
    <p:sldId id="293" r:id="rId11"/>
    <p:sldId id="297" r:id="rId12"/>
    <p:sldId id="298" r:id="rId13"/>
    <p:sldId id="294" r:id="rId14"/>
    <p:sldId id="295" r:id="rId15"/>
    <p:sldId id="299" r:id="rId16"/>
    <p:sldId id="300" r:id="rId17"/>
    <p:sldId id="301" r:id="rId18"/>
    <p:sldId id="302" r:id="rId19"/>
    <p:sldId id="303" r:id="rId20"/>
    <p:sldId id="30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134E"/>
    <a:srgbClr val="202731"/>
    <a:srgbClr val="0E81B7"/>
    <a:srgbClr val="5B95C7"/>
    <a:srgbClr val="5B9BC7"/>
    <a:srgbClr val="5B9BD5"/>
    <a:srgbClr val="3978F7"/>
    <a:srgbClr val="54CC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80437" autoAdjust="0"/>
  </p:normalViewPr>
  <p:slideViewPr>
    <p:cSldViewPr snapToGrid="0">
      <p:cViewPr varScale="1">
        <p:scale>
          <a:sx n="93" d="100"/>
          <a:sy n="93" d="100"/>
        </p:scale>
        <p:origin x="123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F2EAB-82EF-4749-B0A6-32E8CB1FB1E4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3179B-82BD-4567-A6FC-5FF2E527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29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623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24680" y="-1"/>
            <a:ext cx="12216680" cy="6858001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57" y="1868195"/>
            <a:ext cx="7973169" cy="100632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USSLAB</a:t>
            </a:r>
            <a:r>
              <a:rPr lang="zh-CN" altLang="en-US" dirty="0"/>
              <a:t>专用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657413" y="3426724"/>
            <a:ext cx="2852494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演讲者：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701573" y="4475754"/>
            <a:ext cx="4764173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Ubiquitous System Security Lab 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5" y="330222"/>
            <a:ext cx="2102268" cy="608316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4709269" y="5653167"/>
            <a:ext cx="2605930" cy="665990"/>
            <a:chOff x="4709269" y="5653167"/>
            <a:chExt cx="2605930" cy="665990"/>
          </a:xfrm>
        </p:grpSpPr>
        <p:pic>
          <p:nvPicPr>
            <p:cNvPr id="2" name="图片 1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758"/>
            <a:stretch/>
          </p:blipFill>
          <p:spPr>
            <a:xfrm>
              <a:off x="4709269" y="5653167"/>
              <a:ext cx="858774" cy="66599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/>
          </p:nvPicPr>
          <p:blipFill rotWithShape="1"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4" r="5196"/>
            <a:stretch/>
          </p:blipFill>
          <p:spPr>
            <a:xfrm>
              <a:off x="5510893" y="5653167"/>
              <a:ext cx="1804306" cy="66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0692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 userDrawn="1"/>
        </p:nvSpPr>
        <p:spPr>
          <a:xfrm>
            <a:off x="8845420" y="6083559"/>
            <a:ext cx="2276670" cy="45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726621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6" y="117634"/>
            <a:ext cx="1698051" cy="491351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557157" y="6390697"/>
            <a:ext cx="1077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28346A-CCF0-494C-8626-93EBBBED6213}" type="slidenum">
              <a:rPr lang="zh-CN" altLang="en-US" sz="1400" smtClean="0">
                <a:solidFill>
                  <a:srgbClr val="20273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algn="ctr"/>
              <a:t>‹#›</a:t>
            </a:fld>
            <a:endParaRPr lang="zh-CN" altLang="en-US" dirty="0">
              <a:solidFill>
                <a:srgbClr val="20273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9779290" y="95730"/>
            <a:ext cx="2102078" cy="537222"/>
            <a:chOff x="4709269" y="5653167"/>
            <a:chExt cx="2605930" cy="665990"/>
          </a:xfrm>
        </p:grpSpPr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758"/>
            <a:stretch/>
          </p:blipFill>
          <p:spPr>
            <a:xfrm>
              <a:off x="4709269" y="5653167"/>
              <a:ext cx="858774" cy="66599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/>
          </p:nvPicPr>
          <p:blipFill rotWithShape="1"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4" r="5196"/>
            <a:stretch/>
          </p:blipFill>
          <p:spPr>
            <a:xfrm>
              <a:off x="5510893" y="5653167"/>
              <a:ext cx="1804306" cy="66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797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 userDrawn="1"/>
        </p:nvSpPr>
        <p:spPr>
          <a:xfrm>
            <a:off x="5179328" y="1916832"/>
            <a:ext cx="1800200" cy="1800200"/>
          </a:xfrm>
          <a:prstGeom prst="ellipse">
            <a:avLst/>
          </a:prstGeom>
          <a:noFill/>
          <a:ln w="19050">
            <a:solidFill>
              <a:srgbClr val="2027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81B7"/>
              </a:solidFill>
            </a:endParaRPr>
          </a:p>
        </p:txBody>
      </p:sp>
      <p:sp>
        <p:nvSpPr>
          <p:cNvPr id="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612203" y="2421509"/>
            <a:ext cx="1044178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rgbClr val="20273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124013" y="3890952"/>
            <a:ext cx="1891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20273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503712" y="4372336"/>
            <a:ext cx="5195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aseline="0">
                <a:solidFill>
                  <a:srgbClr val="20273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-24680" y="0"/>
            <a:ext cx="12216680" cy="126876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24680" y="5662352"/>
            <a:ext cx="12216680" cy="1195648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81B7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90" y="5973395"/>
            <a:ext cx="2310304" cy="5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53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8845420" y="6083559"/>
            <a:ext cx="2276670" cy="45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5557157" y="6390697"/>
            <a:ext cx="1077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28346A-CCF0-494C-8626-93EBBBED6213}" type="slidenum">
              <a:rPr lang="zh-CN" altLang="en-US" sz="1400" smtClean="0">
                <a:solidFill>
                  <a:srgbClr val="20273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algn="ctr"/>
              <a:t>‹#›</a:t>
            </a:fld>
            <a:endParaRPr lang="zh-CN" altLang="en-US" dirty="0">
              <a:solidFill>
                <a:srgbClr val="20273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66850" y="2010547"/>
            <a:ext cx="1371598" cy="89364"/>
            <a:chOff x="867749" y="1851404"/>
            <a:chExt cx="1275570" cy="101222"/>
          </a:xfrm>
        </p:grpSpPr>
        <p:sp>
          <p:nvSpPr>
            <p:cNvPr id="9" name="矩形 7"/>
            <p:cNvSpPr/>
            <p:nvPr/>
          </p:nvSpPr>
          <p:spPr>
            <a:xfrm>
              <a:off x="867749" y="1851660"/>
              <a:ext cx="422117" cy="100966"/>
            </a:xfrm>
            <a:custGeom>
              <a:avLst/>
              <a:gdLst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726163 w 1726163"/>
                <a:gd name="connsiteY2" fmla="*/ 811763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259632 w 1726163"/>
                <a:gd name="connsiteY2" fmla="*/ 802432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558252 w 1726163"/>
                <a:gd name="connsiteY2" fmla="*/ 775534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68000">
                  <a:schemeClr val="accent2"/>
                </a:gs>
                <a:gs pos="0">
                  <a:srgbClr val="F0134E"/>
                </a:gs>
                <a:gs pos="40000">
                  <a:srgbClr val="FF0000"/>
                </a:gs>
              </a:gsLst>
              <a:path path="circle">
                <a:fillToRect t="100000" r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0134E"/>
                </a:solidFill>
              </a:endParaRPr>
            </a:p>
          </p:txBody>
        </p:sp>
        <p:sp>
          <p:nvSpPr>
            <p:cNvPr id="10" name="矩形 7"/>
            <p:cNvSpPr/>
            <p:nvPr/>
          </p:nvSpPr>
          <p:spPr>
            <a:xfrm rot="10800000">
              <a:off x="1289865" y="1851404"/>
              <a:ext cx="853454" cy="101222"/>
            </a:xfrm>
            <a:custGeom>
              <a:avLst/>
              <a:gdLst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726163 w 1726163"/>
                <a:gd name="connsiteY2" fmla="*/ 811763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259632 w 1726163"/>
                <a:gd name="connsiteY2" fmla="*/ 802432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558252 w 1726163"/>
                <a:gd name="connsiteY2" fmla="*/ 775534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640127 w 1726163"/>
                <a:gd name="connsiteY2" fmla="*/ 756392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640127 w 1726163"/>
                <a:gd name="connsiteY2" fmla="*/ 775535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3821"/>
                <a:gd name="connsiteX1" fmla="*/ 1726163 w 1726163"/>
                <a:gd name="connsiteY1" fmla="*/ 0 h 813821"/>
                <a:gd name="connsiteX2" fmla="*/ 1640127 w 1726163"/>
                <a:gd name="connsiteY2" fmla="*/ 813821 h 813821"/>
                <a:gd name="connsiteX3" fmla="*/ 0 w 1726163"/>
                <a:gd name="connsiteY3" fmla="*/ 811763 h 813821"/>
                <a:gd name="connsiteX4" fmla="*/ 0 w 1726163"/>
                <a:gd name="connsiteY4" fmla="*/ 0 h 81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26000">
                  <a:srgbClr val="54CC5B"/>
                </a:gs>
                <a:gs pos="67000">
                  <a:srgbClr val="0E81B7"/>
                </a:gs>
              </a:gsLst>
              <a:path path="circle">
                <a:fillToRect t="100000" r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4CC5B"/>
                </a:solidFill>
              </a:endParaRPr>
            </a:p>
          </p:txBody>
        </p:sp>
      </p:grpSp>
      <p:sp>
        <p:nvSpPr>
          <p:cNvPr id="11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566531" y="1581924"/>
            <a:ext cx="166842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0E81B7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01</a:t>
            </a:r>
            <a:endParaRPr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0" y="0"/>
            <a:ext cx="12192000" cy="726621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6" y="117634"/>
            <a:ext cx="1698051" cy="491351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9779290" y="95730"/>
            <a:ext cx="2102078" cy="537222"/>
            <a:chOff x="4709269" y="5653167"/>
            <a:chExt cx="2605930" cy="665990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758"/>
            <a:stretch/>
          </p:blipFill>
          <p:spPr>
            <a:xfrm>
              <a:off x="4709269" y="5653167"/>
              <a:ext cx="858774" cy="66599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/>
          </p:nvPicPr>
          <p:blipFill rotWithShape="1"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4" r="5196"/>
            <a:stretch/>
          </p:blipFill>
          <p:spPr>
            <a:xfrm>
              <a:off x="5510893" y="5653167"/>
              <a:ext cx="1804306" cy="66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967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6CC0B09-6CD3-4096-B355-8E6628D1BFD3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CB106AD3-FE08-4F2C-A40D-A3EE49842AE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53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3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49" r:id="rId2"/>
    <p:sldLayoutId id="2147483664" r:id="rId3"/>
    <p:sldLayoutId id="2147483666" r:id="rId4"/>
    <p:sldLayoutId id="2147483667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5.png"/><Relationship Id="rId4" Type="http://schemas.openxmlformats.org/officeDocument/2006/relationships/video" Target="../media/media2.mp4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19058" y="1227448"/>
            <a:ext cx="11136230" cy="2959840"/>
          </a:xfrm>
        </p:spPr>
        <p:txBody>
          <a:bodyPr anchor="ctr"/>
          <a:lstStyle/>
          <a:p>
            <a:pPr algn="ctr"/>
            <a:r>
              <a:rPr lang="zh-CN" altLang="en-US" sz="3600" b="1" dirty="0"/>
              <a:t>基于电容式触摸屏的鬼手效应安全分析</a:t>
            </a:r>
            <a:endParaRPr lang="zh-CN" altLang="en-US" sz="4000" b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3992816" y="5136652"/>
            <a:ext cx="3988714" cy="496824"/>
          </a:xfrm>
        </p:spPr>
        <p:txBody>
          <a:bodyPr/>
          <a:lstStyle/>
          <a:p>
            <a:r>
              <a:rPr lang="en-US" altLang="zh-CN" dirty="0"/>
              <a:t>2019/1/17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5776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361048" y="1551102"/>
            <a:ext cx="3286278" cy="411263"/>
          </a:xfrm>
        </p:spPr>
        <p:txBody>
          <a:bodyPr/>
          <a:lstStyle/>
          <a:p>
            <a:pPr algn="l"/>
            <a:r>
              <a:rPr lang="zh-CN" altLang="en-US" dirty="0"/>
              <a:t>充电信号加噪声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28108" y="2506894"/>
            <a:ext cx="21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51430" y="4920932"/>
            <a:ext cx="5783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无鬼手现象（未加功放）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87496"/>
              </p:ext>
            </p:extLst>
          </p:nvPr>
        </p:nvGraphicFramePr>
        <p:xfrm>
          <a:off x="1151431" y="2562639"/>
          <a:ext cx="8146265" cy="2112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2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292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292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292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2925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手机型号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波形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频率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扫频步长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幅值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876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华为</a:t>
                      </a:r>
                      <a:r>
                        <a:rPr lang="en-US" altLang="zh-CN" dirty="0"/>
                        <a:t>mate8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正弦波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10k-1MHz</a:t>
                      </a:r>
                      <a:endParaRPr lang="zh-CN" alt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10kHz</a:t>
                      </a:r>
                      <a:endParaRPr lang="zh-CN" alt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直流量</a:t>
                      </a:r>
                      <a:r>
                        <a:rPr lang="en-US" altLang="zh-CN" dirty="0"/>
                        <a:t>5V</a:t>
                      </a:r>
                    </a:p>
                    <a:p>
                      <a:pPr algn="ctr"/>
                      <a:r>
                        <a:rPr lang="zh-CN" altLang="en-US" dirty="0"/>
                        <a:t>交流量</a:t>
                      </a:r>
                      <a:r>
                        <a:rPr lang="en-US" altLang="zh-CN" dirty="0"/>
                        <a:t>3Vpp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650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噪声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10k-1MHz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876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三星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正弦波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10k-1MHz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876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噪声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10k-1MHz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880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97354" y="1571649"/>
            <a:ext cx="1668420" cy="496824"/>
          </a:xfrm>
        </p:spPr>
        <p:txBody>
          <a:bodyPr/>
          <a:lstStyle/>
          <a:p>
            <a:r>
              <a:rPr lang="zh-CN" altLang="en-US" dirty="0"/>
              <a:t>测试屏幕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54" y="3123491"/>
            <a:ext cx="3458967" cy="2594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9" r="11367"/>
          <a:stretch/>
        </p:blipFill>
        <p:spPr>
          <a:xfrm>
            <a:off x="4262790" y="2599806"/>
            <a:ext cx="2928135" cy="3117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18427" r="2173" b="8913"/>
          <a:stretch/>
        </p:blipFill>
        <p:spPr>
          <a:xfrm>
            <a:off x="7397394" y="3108153"/>
            <a:ext cx="4541176" cy="26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75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87080" y="1581925"/>
            <a:ext cx="3286278" cy="411263"/>
          </a:xfrm>
        </p:spPr>
        <p:txBody>
          <a:bodyPr/>
          <a:lstStyle/>
          <a:p>
            <a:pPr algn="l"/>
            <a:r>
              <a:rPr lang="zh-CN" altLang="en-US" dirty="0"/>
              <a:t>测试电磁干扰强度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28108" y="2506894"/>
            <a:ext cx="21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885030" y="2571725"/>
            <a:ext cx="4353543" cy="332936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6161489" y="2691560"/>
            <a:ext cx="4749665" cy="308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97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87080" y="1581925"/>
            <a:ext cx="3286278" cy="411263"/>
          </a:xfrm>
        </p:spPr>
        <p:txBody>
          <a:bodyPr/>
          <a:lstStyle/>
          <a:p>
            <a:pPr algn="l"/>
            <a:r>
              <a:rPr lang="zh-CN" altLang="en-US" dirty="0"/>
              <a:t>测试电磁干扰强度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28108" y="2506894"/>
            <a:ext cx="21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30841" y="2598823"/>
            <a:ext cx="10075523" cy="306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0"/>
              </a:spcAft>
            </a:pP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加热垫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提供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干扰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信号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0"/>
              </a:spcAft>
            </a:pP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加热垫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高挡位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：会出现干扰信号。当键盘从加热垫边缘缓慢移动到中心时，干扰</a:t>
            </a:r>
            <a:r>
              <a:rPr lang="en-US" altLang="zh-CN" sz="24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Vpp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增加（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0.3V-0.8V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加热垫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低档位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：出现干扰信号。当键盘从加热垫边缘缓慢移动到中心时，干扰</a:t>
            </a:r>
            <a:r>
              <a:rPr lang="en-US" altLang="zh-CN" sz="24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Vpp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增加（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0.8V-2V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增加测量点的导线长度，干扰强度增大。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06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303087" y="1530849"/>
            <a:ext cx="2681555" cy="462336"/>
          </a:xfrm>
        </p:spPr>
        <p:txBody>
          <a:bodyPr/>
          <a:lstStyle/>
          <a:p>
            <a:pPr algn="l"/>
            <a:r>
              <a:rPr lang="zh-CN" altLang="en-US" dirty="0"/>
              <a:t>分立电容触摸屏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28108" y="2506894"/>
            <a:ext cx="21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4" r="-537" b="20986"/>
          <a:stretch/>
        </p:blipFill>
        <p:spPr>
          <a:xfrm rot="16200000">
            <a:off x="2250269" y="2496127"/>
            <a:ext cx="2809552" cy="32004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t="10336" r="6330" b="16405"/>
          <a:stretch/>
        </p:blipFill>
        <p:spPr>
          <a:xfrm>
            <a:off x="6298058" y="2593524"/>
            <a:ext cx="4953007" cy="29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17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1049417" y="1561376"/>
            <a:ext cx="1447203" cy="452358"/>
          </a:xfrm>
        </p:spPr>
        <p:txBody>
          <a:bodyPr/>
          <a:lstStyle/>
          <a:p>
            <a:pPr algn="l"/>
            <a:r>
              <a:rPr lang="zh-CN" altLang="en-US" dirty="0"/>
              <a:t>问题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28108" y="2506894"/>
            <a:ext cx="21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49417" y="2516630"/>
            <a:ext cx="7236725" cy="2243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充电信号加干扰不能有效充电，电量不增加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采用铜板施加干扰时，未成功驱动（加了功放）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手机触摸屏测量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TX,RX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的信号不方便（排线绝缘）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0945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97FB2235-E1DE-4CF0-A58D-7D4FB33061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记录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9BA269C5-49D4-4DF0-93BD-7BFD5DAF3A6D}"/>
              </a:ext>
            </a:extLst>
          </p:cNvPr>
          <p:cNvSpPr txBox="1"/>
          <p:nvPr/>
        </p:nvSpPr>
        <p:spPr>
          <a:xfrm>
            <a:off x="2638818" y="955496"/>
            <a:ext cx="10440183" cy="10341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会议内容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r>
              <a:rPr lang="en-US" altLang="zh-CN" b="1" dirty="0" smtClean="0"/>
              <a:t>I</a:t>
            </a:r>
            <a:r>
              <a:rPr lang="en-US" altLang="zh-CN" b="1" dirty="0"/>
              <a:t>. </a:t>
            </a:r>
            <a:r>
              <a:rPr lang="zh-CN" altLang="en-US" b="1" dirty="0"/>
              <a:t>闫琛和王凯介绍</a:t>
            </a:r>
            <a:r>
              <a:rPr lang="en-US" altLang="zh-CN" b="1" dirty="0"/>
              <a:t>USSLAB</a:t>
            </a:r>
            <a:r>
              <a:rPr lang="zh-CN" altLang="en-US" b="1" dirty="0"/>
              <a:t>触摸屏安全研究进展</a:t>
            </a:r>
            <a:endParaRPr lang="zh-CN" altLang="en-US" dirty="0"/>
          </a:p>
          <a:p>
            <a:r>
              <a:rPr lang="en-US" altLang="zh-CN" dirty="0"/>
              <a:t>1. </a:t>
            </a:r>
            <a:r>
              <a:rPr lang="zh-CN" altLang="en-US" dirty="0"/>
              <a:t>鬼手现象及安全研究出发点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可能的攻击方式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a</a:t>
            </a:r>
            <a:r>
              <a:rPr lang="zh-CN" altLang="en-US" dirty="0"/>
              <a:t>）电源干扰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b</a:t>
            </a:r>
            <a:r>
              <a:rPr lang="zh-CN" altLang="en-US" dirty="0"/>
              <a:t>）电磁干扰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可能的攻击后果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a</a:t>
            </a:r>
            <a:r>
              <a:rPr lang="zh-CN" altLang="en-US" dirty="0"/>
              <a:t>）屏幕对触控无反应（</a:t>
            </a:r>
            <a:r>
              <a:rPr lang="en-US" altLang="zh-CN" dirty="0" err="1"/>
              <a:t>DoS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b</a:t>
            </a:r>
            <a:r>
              <a:rPr lang="zh-CN" altLang="en-US" dirty="0"/>
              <a:t>）人手触控时在某一行或列的虚假触控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c</a:t>
            </a:r>
            <a:r>
              <a:rPr lang="zh-CN" altLang="en-US" dirty="0"/>
              <a:t>）无人手触控时的任意点虚假触控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已完成实验与结果</a:t>
            </a:r>
          </a:p>
          <a:p>
            <a:r>
              <a:rPr lang="en-US" altLang="zh-CN" dirty="0"/>
              <a:t>5. </a:t>
            </a:r>
            <a:r>
              <a:rPr lang="zh-CN" altLang="en-US" dirty="0"/>
              <a:t>讨论问题：需要排除加热垫温度对电容屏鬼手影响，可控的鬼手需要解决同步</a:t>
            </a:r>
            <a:r>
              <a:rPr lang="zh-CN" altLang="en-US" dirty="0" smtClean="0"/>
              <a:t>问题</a:t>
            </a:r>
            <a:endParaRPr lang="zh-CN" altLang="en-US" dirty="0"/>
          </a:p>
          <a:p>
            <a:r>
              <a:rPr lang="en-US" altLang="zh-CN" b="1" dirty="0"/>
              <a:t>I</a:t>
            </a:r>
            <a:r>
              <a:rPr lang="en-US" altLang="zh-CN" b="1" dirty="0" smtClean="0"/>
              <a:t>. </a:t>
            </a:r>
            <a:r>
              <a:rPr lang="zh-CN" altLang="en-US" b="1" dirty="0"/>
              <a:t>周辉介绍鬼手现象的相关知识和</a:t>
            </a:r>
            <a:r>
              <a:rPr lang="en-US" altLang="zh-CN" b="1" dirty="0"/>
              <a:t>OPPO</a:t>
            </a:r>
            <a:r>
              <a:rPr lang="zh-CN" altLang="en-US" b="1" dirty="0"/>
              <a:t>的测试方法与问题</a:t>
            </a:r>
            <a:endParaRPr lang="zh-CN" altLang="en-US" dirty="0"/>
          </a:p>
          <a:p>
            <a:r>
              <a:rPr lang="en-US" altLang="zh-CN" dirty="0"/>
              <a:t>1. </a:t>
            </a:r>
            <a:r>
              <a:rPr lang="zh-CN" altLang="en-US" dirty="0"/>
              <a:t>电容屏</a:t>
            </a:r>
            <a:r>
              <a:rPr lang="zh-CN" altLang="en-US" dirty="0" smtClean="0"/>
              <a:t>种类</a:t>
            </a:r>
            <a:endParaRPr lang="zh-CN" altLang="en-US" dirty="0"/>
          </a:p>
          <a:p>
            <a:r>
              <a:rPr lang="zh-CN" altLang="en-US" dirty="0"/>
              <a:t>     </a:t>
            </a:r>
            <a:r>
              <a:rPr lang="en-US" altLang="zh-CN" dirty="0"/>
              <a:t>a</a:t>
            </a:r>
            <a:r>
              <a:rPr lang="zh-CN" altLang="en-US" dirty="0"/>
              <a:t>）互电容（主要用于</a:t>
            </a:r>
            <a:r>
              <a:rPr lang="en-US" altLang="zh-CN" dirty="0"/>
              <a:t>OLED</a:t>
            </a:r>
            <a:r>
              <a:rPr lang="zh-CN" altLang="en-US" dirty="0"/>
              <a:t>屏）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b</a:t>
            </a:r>
            <a:r>
              <a:rPr lang="zh-CN" altLang="en-US" dirty="0"/>
              <a:t>）自电容 </a:t>
            </a:r>
            <a:r>
              <a:rPr lang="en-US" altLang="zh-CN" dirty="0"/>
              <a:t>TDDI </a:t>
            </a:r>
            <a:r>
              <a:rPr lang="zh-CN" altLang="en-US" dirty="0"/>
              <a:t>（主要用于</a:t>
            </a:r>
            <a:r>
              <a:rPr lang="en-US" altLang="zh-CN" dirty="0"/>
              <a:t>LCD</a:t>
            </a:r>
            <a:r>
              <a:rPr lang="zh-CN" altLang="en-US" dirty="0"/>
              <a:t>屏）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触摸检测方法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a</a:t>
            </a:r>
            <a:r>
              <a:rPr lang="zh-CN" altLang="en-US" dirty="0"/>
              <a:t>）</a:t>
            </a:r>
            <a:r>
              <a:rPr lang="en-US" altLang="zh-CN" dirty="0" err="1"/>
              <a:t>Tx</a:t>
            </a:r>
            <a:r>
              <a:rPr lang="zh-CN" altLang="en-US" dirty="0"/>
              <a:t>信号：主要为方波，苹果用正弦波。每组方波时长</a:t>
            </a:r>
            <a:r>
              <a:rPr lang="en-US" altLang="zh-CN" dirty="0"/>
              <a:t>2.9ms</a:t>
            </a:r>
            <a:r>
              <a:rPr lang="zh-CN" altLang="en-US" dirty="0"/>
              <a:t>，组间间隔</a:t>
            </a:r>
            <a:r>
              <a:rPr lang="en-US" altLang="zh-CN" dirty="0"/>
              <a:t>10ms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           常见方波频率举例</a:t>
            </a:r>
            <a:r>
              <a:rPr lang="en-US" altLang="zh-CN" dirty="0"/>
              <a:t>232kHz</a:t>
            </a:r>
            <a:r>
              <a:rPr lang="zh-CN" altLang="en-US" dirty="0" smtClean="0"/>
              <a:t>。（频率</a:t>
            </a:r>
            <a:r>
              <a:rPr lang="zh-CN" altLang="en-US" dirty="0"/>
              <a:t>漂移</a:t>
            </a:r>
            <a:r>
              <a:rPr lang="zh-CN" altLang="en-US" dirty="0" smtClean="0"/>
              <a:t>少）</a:t>
            </a:r>
            <a:endParaRPr lang="zh-CN" altLang="en-US" dirty="0"/>
          </a:p>
          <a:p>
            <a:r>
              <a:rPr lang="zh-CN" altLang="en-US" dirty="0"/>
              <a:t>     </a:t>
            </a:r>
            <a:r>
              <a:rPr lang="en-US" altLang="zh-CN" dirty="0"/>
              <a:t>b</a:t>
            </a:r>
            <a:r>
              <a:rPr lang="zh-CN" altLang="en-US" dirty="0"/>
              <a:t>）通过检测电容变化量判断触摸</a:t>
            </a:r>
            <a:r>
              <a:rPr lang="zh-CN" altLang="en-US" dirty="0" smtClean="0"/>
              <a:t>位置（</a:t>
            </a:r>
            <a:r>
              <a:rPr lang="en-US" altLang="zh-CN" dirty="0" smtClean="0"/>
              <a:t>18</a:t>
            </a:r>
            <a:r>
              <a:rPr lang="zh-CN" altLang="en-US" dirty="0" smtClean="0"/>
              <a:t>*</a:t>
            </a:r>
            <a:r>
              <a:rPr lang="en-US" altLang="zh-CN" dirty="0" smtClean="0"/>
              <a:t>30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r>
              <a:rPr lang="en-US" altLang="zh-CN" dirty="0"/>
              <a:t>3. </a:t>
            </a:r>
            <a:r>
              <a:rPr lang="zh-CN" altLang="en-US" dirty="0"/>
              <a:t>鬼手现象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a</a:t>
            </a:r>
            <a:r>
              <a:rPr lang="zh-CN" altLang="en-US" dirty="0"/>
              <a:t>）原因：市电的噪声及质量差的开关电源噪声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b</a:t>
            </a:r>
            <a:r>
              <a:rPr lang="zh-CN" altLang="en-US" dirty="0"/>
              <a:t>）对直流电源影响：高频干扰（</a:t>
            </a:r>
            <a:r>
              <a:rPr lang="zh-CN" altLang="en-US" dirty="0" smtClean="0"/>
              <a:t>例如</a:t>
            </a:r>
            <a:r>
              <a:rPr lang="en-US" altLang="zh-CN" dirty="0"/>
              <a:t>52 105 158 </a:t>
            </a:r>
            <a:r>
              <a:rPr lang="en-US" altLang="zh-CN" dirty="0" smtClean="0"/>
              <a:t>210k</a:t>
            </a:r>
            <a:r>
              <a:rPr lang="zh-CN" altLang="en-US" dirty="0" smtClean="0"/>
              <a:t>）</a:t>
            </a:r>
            <a:r>
              <a:rPr lang="zh-CN" altLang="en-US" dirty="0"/>
              <a:t>及其谐波，甚至高频的宽频带底噪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c</a:t>
            </a:r>
            <a:r>
              <a:rPr lang="zh-CN" altLang="en-US" dirty="0"/>
              <a:t>）对电容屏影响：主要改变了</a:t>
            </a:r>
            <a:r>
              <a:rPr lang="en-US" altLang="zh-CN" dirty="0"/>
              <a:t>GND</a:t>
            </a:r>
            <a:r>
              <a:rPr lang="zh-CN" altLang="en-US" dirty="0"/>
              <a:t>，要改</a:t>
            </a:r>
            <a:r>
              <a:rPr lang="en-US" altLang="zh-CN" dirty="0" err="1"/>
              <a:t>Tx</a:t>
            </a:r>
            <a:r>
              <a:rPr lang="zh-CN" altLang="en-US" dirty="0"/>
              <a:t>比较困难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d</a:t>
            </a:r>
            <a:r>
              <a:rPr lang="zh-CN" altLang="en-US" dirty="0"/>
              <a:t>）对电容测量影响：改变电容值，可正可负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c</a:t>
            </a:r>
            <a:r>
              <a:rPr lang="zh-CN" altLang="en-US" dirty="0"/>
              <a:t>）特别强况：手未触碰屏幕</a:t>
            </a:r>
            <a:r>
              <a:rPr lang="zh-CN" altLang="en-US" dirty="0" smtClean="0"/>
              <a:t>时（</a:t>
            </a:r>
            <a:r>
              <a:rPr lang="en-US" altLang="zh-CN" dirty="0" smtClean="0"/>
              <a:t>1-2s</a:t>
            </a:r>
            <a:r>
              <a:rPr lang="zh-CN" altLang="en-US" dirty="0" smtClean="0"/>
              <a:t>）的</a:t>
            </a:r>
            <a:r>
              <a:rPr lang="zh-CN" altLang="en-US" dirty="0"/>
              <a:t>鬼手现象发生于触摸屏的</a:t>
            </a:r>
            <a:r>
              <a:rPr lang="en-US" altLang="zh-CN" dirty="0"/>
              <a:t>idle</a:t>
            </a:r>
            <a:r>
              <a:rPr lang="zh-CN" altLang="en-US" dirty="0"/>
              <a:t>模式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现有鬼手抵御方案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a</a:t>
            </a:r>
            <a:r>
              <a:rPr lang="zh-CN" altLang="en-US" dirty="0"/>
              <a:t>）</a:t>
            </a:r>
            <a:r>
              <a:rPr lang="en-US" altLang="zh-CN" dirty="0"/>
              <a:t>Rx</a:t>
            </a:r>
            <a:r>
              <a:rPr lang="zh-CN" altLang="en-US" dirty="0"/>
              <a:t>加滤波（效果一般）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b</a:t>
            </a:r>
            <a:r>
              <a:rPr lang="zh-CN" altLang="en-US" dirty="0"/>
              <a:t>）</a:t>
            </a:r>
            <a:r>
              <a:rPr lang="en-US" altLang="zh-CN" dirty="0"/>
              <a:t>IC</a:t>
            </a:r>
            <a:r>
              <a:rPr lang="zh-CN" altLang="en-US" dirty="0"/>
              <a:t>驱动电压提升（例如内部倍压，</a:t>
            </a:r>
            <a:r>
              <a:rPr lang="en-US" altLang="zh-CN" dirty="0"/>
              <a:t>3V-&gt;6V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c</a:t>
            </a:r>
            <a:r>
              <a:rPr lang="zh-CN" altLang="en-US" dirty="0"/>
              <a:t>）</a:t>
            </a:r>
            <a:r>
              <a:rPr lang="en-US" altLang="zh-CN" dirty="0" err="1"/>
              <a:t>Tx</a:t>
            </a:r>
            <a:r>
              <a:rPr lang="zh-CN" altLang="en-US" dirty="0"/>
              <a:t>跳频（例如</a:t>
            </a:r>
            <a:r>
              <a:rPr lang="en-US" altLang="zh-CN" dirty="0"/>
              <a:t>93~246kHz</a:t>
            </a:r>
            <a:r>
              <a:rPr lang="zh-CN" altLang="en-US" dirty="0"/>
              <a:t>间的</a:t>
            </a:r>
            <a:r>
              <a:rPr lang="en-US" altLang="zh-CN" dirty="0"/>
              <a:t>8</a:t>
            </a:r>
            <a:r>
              <a:rPr lang="zh-CN" altLang="en-US" dirty="0"/>
              <a:t>个频点），无法抵御高底噪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d</a:t>
            </a:r>
            <a:r>
              <a:rPr lang="zh-CN" altLang="en-US" dirty="0"/>
              <a:t>）</a:t>
            </a:r>
            <a:r>
              <a:rPr lang="en-US" altLang="zh-CN" dirty="0"/>
              <a:t>IC</a:t>
            </a:r>
            <a:r>
              <a:rPr lang="zh-CN" altLang="en-US" dirty="0"/>
              <a:t>内部固件滤波算法（较简单）</a:t>
            </a:r>
          </a:p>
          <a:p>
            <a:r>
              <a:rPr lang="en-US" altLang="zh-CN" dirty="0"/>
              <a:t>5. OPPO</a:t>
            </a:r>
            <a:r>
              <a:rPr lang="zh-CN" altLang="en-US" dirty="0"/>
              <a:t>鬼手重现方法及问题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a</a:t>
            </a:r>
            <a:r>
              <a:rPr lang="zh-CN" altLang="en-US" dirty="0"/>
              <a:t>）收集差的充电器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b</a:t>
            </a:r>
            <a:r>
              <a:rPr lang="zh-CN" altLang="en-US" dirty="0"/>
              <a:t>）用信号发生器在</a:t>
            </a:r>
            <a:r>
              <a:rPr lang="en-US" altLang="zh-CN" dirty="0"/>
              <a:t>USB</a:t>
            </a:r>
            <a:r>
              <a:rPr lang="zh-CN" altLang="en-US" dirty="0"/>
              <a:t>的</a:t>
            </a:r>
            <a:r>
              <a:rPr lang="en-US" altLang="zh-CN" dirty="0"/>
              <a:t>GND</a:t>
            </a:r>
            <a:r>
              <a:rPr lang="zh-CN" altLang="en-US" dirty="0"/>
              <a:t>上注入</a:t>
            </a:r>
            <a:r>
              <a:rPr lang="zh-CN" altLang="en-US" dirty="0" smtClean="0"/>
              <a:t>白噪声</a:t>
            </a:r>
            <a:r>
              <a:rPr lang="en-US" altLang="zh-CN" dirty="0" smtClean="0"/>
              <a:t>(</a:t>
            </a:r>
            <a:r>
              <a:rPr lang="zh-CN" altLang="en-US" dirty="0" smtClean="0"/>
              <a:t>手触摸</a:t>
            </a:r>
            <a:r>
              <a:rPr lang="en-US" altLang="zh-CN" dirty="0" smtClean="0"/>
              <a:t>)</a:t>
            </a:r>
            <a:endParaRPr lang="zh-CN" altLang="en-US" dirty="0"/>
          </a:p>
          <a:p>
            <a:r>
              <a:rPr lang="zh-CN" altLang="en-US" dirty="0"/>
              <a:t>     </a:t>
            </a:r>
            <a:r>
              <a:rPr lang="en-US" altLang="zh-CN" dirty="0"/>
              <a:t>c</a:t>
            </a:r>
            <a:r>
              <a:rPr lang="zh-CN" altLang="en-US" dirty="0"/>
              <a:t>）模拟电网干扰的交流电，通过变压器升压到</a:t>
            </a:r>
            <a:r>
              <a:rPr lang="en-US" altLang="zh-CN" dirty="0"/>
              <a:t>220V</a:t>
            </a:r>
            <a:r>
              <a:rPr lang="zh-CN" altLang="en-US" dirty="0"/>
              <a:t>（无法完全模拟还原）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d</a:t>
            </a:r>
            <a:r>
              <a:rPr lang="zh-CN" altLang="en-US" dirty="0"/>
              <a:t>）日光灯的电磁干扰无法有效模拟</a:t>
            </a:r>
          </a:p>
        </p:txBody>
      </p:sp>
    </p:spTree>
    <p:extLst>
      <p:ext uri="{BB962C8B-B14F-4D97-AF65-F5344CB8AC3E}">
        <p14:creationId xmlns:p14="http://schemas.microsoft.com/office/powerpoint/2010/main" val="3350778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97FB2235-E1DE-4CF0-A58D-7D4FB33061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记录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9BA269C5-49D4-4DF0-93BD-7BFD5DAF3A6D}"/>
              </a:ext>
            </a:extLst>
          </p:cNvPr>
          <p:cNvSpPr txBox="1"/>
          <p:nvPr/>
        </p:nvSpPr>
        <p:spPr>
          <a:xfrm>
            <a:off x="943583" y="2626468"/>
            <a:ext cx="20313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2019.1.19</a:t>
            </a:r>
          </a:p>
          <a:p>
            <a:endParaRPr lang="en-US" altLang="zh-CN" dirty="0"/>
          </a:p>
          <a:p>
            <a:r>
              <a:rPr lang="zh-CN" altLang="en-US" dirty="0"/>
              <a:t>光学指纹</a:t>
            </a:r>
            <a:endParaRPr lang="en-US" altLang="zh-CN" dirty="0"/>
          </a:p>
          <a:p>
            <a:r>
              <a:rPr lang="zh-CN" altLang="en-US" dirty="0"/>
              <a:t>不断学习</a:t>
            </a:r>
            <a:endParaRPr lang="en-US" altLang="zh-CN" dirty="0"/>
          </a:p>
          <a:p>
            <a:r>
              <a:rPr lang="zh-CN" altLang="en-US" dirty="0"/>
              <a:t>三星超声波 </a:t>
            </a:r>
            <a:endParaRPr lang="en-US" altLang="zh-CN" dirty="0"/>
          </a:p>
          <a:p>
            <a:r>
              <a:rPr lang="zh-CN" altLang="en-US" dirty="0"/>
              <a:t>特斯拉吸收超声波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1DBFFE13-31B1-4B36-916F-2ED97F86297C}"/>
              </a:ext>
            </a:extLst>
          </p:cNvPr>
          <p:cNvSpPr txBox="1"/>
          <p:nvPr/>
        </p:nvSpPr>
        <p:spPr>
          <a:xfrm>
            <a:off x="4182894" y="885216"/>
            <a:ext cx="6653719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2019.1.19</a:t>
            </a:r>
          </a:p>
          <a:p>
            <a:r>
              <a:rPr lang="zh-CN" altLang="en-US" dirty="0" smtClean="0"/>
              <a:t>触摸屏分辨率</a:t>
            </a:r>
            <a:r>
              <a:rPr lang="en-US" altLang="zh-CN" dirty="0"/>
              <a:t>4-5mm</a:t>
            </a:r>
          </a:p>
          <a:p>
            <a:r>
              <a:rPr lang="zh-CN" altLang="en-US" dirty="0"/>
              <a:t>自电容</a:t>
            </a:r>
            <a:r>
              <a:rPr lang="en-US" altLang="zh-CN" dirty="0"/>
              <a:t>TDDI </a:t>
            </a:r>
            <a:r>
              <a:rPr lang="en-US" altLang="zh-CN" dirty="0" err="1"/>
              <a:t>tft</a:t>
            </a:r>
            <a:r>
              <a:rPr lang="zh-CN" altLang="en-US" dirty="0"/>
              <a:t>屏幕 </a:t>
            </a:r>
            <a:r>
              <a:rPr lang="en-US" altLang="zh-CN" dirty="0" err="1"/>
              <a:t>lcd</a:t>
            </a:r>
            <a:endParaRPr lang="en-US" altLang="zh-CN" dirty="0"/>
          </a:p>
          <a:p>
            <a:r>
              <a:rPr lang="en-US" altLang="zh-CN" dirty="0"/>
              <a:t>Fog </a:t>
            </a:r>
            <a:r>
              <a:rPr lang="en-US" altLang="zh-CN" dirty="0" err="1"/>
              <a:t>fpc</a:t>
            </a:r>
            <a:endParaRPr lang="en-US" altLang="zh-CN" dirty="0"/>
          </a:p>
          <a:p>
            <a:r>
              <a:rPr lang="en-US" altLang="zh-CN" dirty="0"/>
              <a:t>18 30</a:t>
            </a:r>
          </a:p>
          <a:p>
            <a:endParaRPr lang="en-US" altLang="zh-CN" dirty="0"/>
          </a:p>
          <a:p>
            <a:r>
              <a:rPr lang="zh-CN" altLang="en-US" dirty="0"/>
              <a:t>互电容 </a:t>
            </a:r>
            <a:r>
              <a:rPr lang="en-US" altLang="zh-CN" dirty="0" err="1"/>
              <a:t>oled</a:t>
            </a:r>
            <a:endParaRPr lang="en-US" altLang="zh-CN" dirty="0"/>
          </a:p>
          <a:p>
            <a:r>
              <a:rPr lang="en-US" altLang="zh-CN" dirty="0"/>
              <a:t>232k</a:t>
            </a:r>
          </a:p>
          <a:p>
            <a:r>
              <a:rPr lang="zh-CN" altLang="en-US" dirty="0"/>
              <a:t>暴点零</a:t>
            </a:r>
            <a:r>
              <a:rPr lang="en-US" altLang="zh-CN" dirty="0"/>
              <a:t>100Hz 2.9ms</a:t>
            </a:r>
            <a:r>
              <a:rPr lang="zh-CN" altLang="en-US" dirty="0"/>
              <a:t>（在扫描）的脉冲宽度  </a:t>
            </a:r>
            <a:r>
              <a:rPr lang="en-US" altLang="zh-CN" dirty="0"/>
              <a:t>10ms</a:t>
            </a:r>
            <a:r>
              <a:rPr lang="zh-CN" altLang="en-US" dirty="0"/>
              <a:t>扫描完整个屏幕</a:t>
            </a:r>
            <a:endParaRPr lang="en-US" altLang="zh-CN" dirty="0"/>
          </a:p>
          <a:p>
            <a:r>
              <a:rPr lang="zh-CN" altLang="en-US" dirty="0"/>
              <a:t>电网的干扰叠加上去 谐波滤不掉</a:t>
            </a:r>
            <a:endParaRPr lang="en-US" altLang="zh-CN" dirty="0"/>
          </a:p>
          <a:p>
            <a:r>
              <a:rPr lang="en-US" altLang="zh-CN" dirty="0"/>
              <a:t>52 105 158 210k</a:t>
            </a:r>
          </a:p>
          <a:p>
            <a:endParaRPr lang="en-US" altLang="zh-CN" dirty="0"/>
          </a:p>
          <a:p>
            <a:r>
              <a:rPr lang="zh-CN" altLang="en-US" dirty="0"/>
              <a:t>滤波电路</a:t>
            </a:r>
            <a:endParaRPr lang="en-US" altLang="zh-CN" dirty="0"/>
          </a:p>
          <a:p>
            <a:r>
              <a:rPr lang="en-US" altLang="zh-CN" dirty="0"/>
              <a:t>TX</a:t>
            </a:r>
            <a:r>
              <a:rPr lang="zh-CN" altLang="en-US" dirty="0"/>
              <a:t>升压</a:t>
            </a:r>
            <a:r>
              <a:rPr lang="en-US" altLang="zh-CN" dirty="0"/>
              <a:t>6V </a:t>
            </a:r>
            <a:r>
              <a:rPr lang="zh-CN" altLang="en-US" dirty="0"/>
              <a:t>抗干扰</a:t>
            </a:r>
            <a:endParaRPr lang="en-US" altLang="zh-CN" dirty="0"/>
          </a:p>
          <a:p>
            <a:r>
              <a:rPr lang="en-US" altLang="zh-CN" dirty="0"/>
              <a:t>TX</a:t>
            </a:r>
            <a:r>
              <a:rPr lang="zh-CN" altLang="en-US" dirty="0"/>
              <a:t>驱动信号调频，</a:t>
            </a:r>
            <a:r>
              <a:rPr lang="en-US" altLang="zh-CN" dirty="0"/>
              <a:t>8</a:t>
            </a:r>
            <a:r>
              <a:rPr lang="zh-CN" altLang="en-US" dirty="0"/>
              <a:t>个频段</a:t>
            </a:r>
            <a:endParaRPr lang="en-US" altLang="zh-CN" dirty="0"/>
          </a:p>
          <a:p>
            <a:r>
              <a:rPr lang="zh-CN" altLang="en-US" dirty="0"/>
              <a:t>手触摸时候推出</a:t>
            </a:r>
            <a:r>
              <a:rPr lang="en-US" altLang="zh-CN" dirty="0"/>
              <a:t>idle</a:t>
            </a:r>
            <a:r>
              <a:rPr lang="zh-CN" altLang="en-US" dirty="0"/>
              <a:t>模式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电容获取           ？</a:t>
            </a:r>
            <a:endParaRPr lang="en-US" altLang="zh-CN" dirty="0"/>
          </a:p>
          <a:p>
            <a:r>
              <a:rPr lang="en-US" altLang="zh-CN" dirty="0"/>
              <a:t>Idle</a:t>
            </a:r>
            <a:r>
              <a:rPr lang="zh-CN" altLang="en-US" dirty="0"/>
              <a:t>模式进入    </a:t>
            </a:r>
            <a:r>
              <a:rPr lang="en-US" altLang="zh-CN" dirty="0"/>
              <a:t>1-2s</a:t>
            </a:r>
          </a:p>
          <a:p>
            <a:r>
              <a:rPr lang="zh-CN" altLang="en-US" dirty="0"/>
              <a:t>干扰在一列      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电极可能菱形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手指在屏幕上起到放大干扰作用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模拟电网干扰源</a:t>
            </a:r>
            <a:endParaRPr lang="en-US" altLang="zh-CN" dirty="0"/>
          </a:p>
          <a:p>
            <a:r>
              <a:rPr lang="zh-CN" altLang="en-US" dirty="0"/>
              <a:t>信号发生器白噪声 手触摸可能会有现象 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频率漂移少</a:t>
            </a:r>
            <a:endParaRPr lang="en-US" altLang="zh-CN" dirty="0"/>
          </a:p>
          <a:p>
            <a:r>
              <a:rPr lang="en-US" altLang="zh-CN" dirty="0"/>
              <a:t>Tx</a:t>
            </a:r>
            <a:r>
              <a:rPr lang="zh-CN" altLang="en-US" dirty="0"/>
              <a:t>电压大小比较稳定的</a:t>
            </a:r>
            <a:endParaRPr lang="en-US" altLang="zh-CN" dirty="0"/>
          </a:p>
          <a:p>
            <a:r>
              <a:rPr lang="zh-CN" altLang="en-US" dirty="0"/>
              <a:t>信号发生器的输入正接地</a:t>
            </a:r>
            <a:endParaRPr lang="en-US" altLang="zh-CN" dirty="0"/>
          </a:p>
          <a:p>
            <a:r>
              <a:rPr lang="zh-CN" altLang="en-US" dirty="0"/>
              <a:t>日光灯几厘米</a:t>
            </a:r>
          </a:p>
        </p:txBody>
      </p:sp>
    </p:spTree>
    <p:extLst>
      <p:ext uri="{BB962C8B-B14F-4D97-AF65-F5344CB8AC3E}">
        <p14:creationId xmlns:p14="http://schemas.microsoft.com/office/powerpoint/2010/main" val="187367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66530" y="1581924"/>
            <a:ext cx="1899267" cy="483182"/>
          </a:xfrm>
        </p:spPr>
        <p:txBody>
          <a:bodyPr/>
          <a:lstStyle/>
          <a:p>
            <a:r>
              <a:rPr lang="zh-CN" altLang="en-US" dirty="0" smtClean="0"/>
              <a:t>地叠加噪声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025558"/>
              </p:ext>
            </p:extLst>
          </p:nvPr>
        </p:nvGraphicFramePr>
        <p:xfrm>
          <a:off x="2946401" y="1695236"/>
          <a:ext cx="6773335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手机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峰峰值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en-US" altLang="zh-CN" dirty="0" err="1" smtClean="0"/>
                        <a:t>Vpp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叠加波形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频率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/>
                </a:tc>
              </a:tr>
              <a:tr h="18542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Nexus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噪声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10k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zh-CN" altLang="en-US" dirty="0" smtClean="0"/>
                        <a:t>小范围抖动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竖直方向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下端比上端明显</a:t>
                      </a:r>
                      <a:endParaRPr lang="zh-CN" altLang="en-US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正弦波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800k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51014">
                <a:tc rowSpan="2">
                  <a:txBody>
                    <a:bodyPr/>
                    <a:lstStyle/>
                    <a:p>
                      <a:r>
                        <a:rPr lang="zh-CN" altLang="en-US" dirty="0" smtClean="0"/>
                        <a:t>三星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噪声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6k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zh-CN" altLang="en-US" dirty="0" smtClean="0"/>
                        <a:t>横向抖动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划线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相对明显</a:t>
                      </a:r>
                      <a:endParaRPr lang="zh-CN" altLang="en-US" dirty="0"/>
                    </a:p>
                  </a:txBody>
                  <a:tcPr/>
                </a:tc>
              </a:tr>
              <a:tr h="1198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正弦波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800k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8542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Sony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噪声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zh-CN" altLang="en-US" dirty="0" smtClean="0"/>
                        <a:t>无现象</a:t>
                      </a:r>
                      <a:endParaRPr lang="zh-CN" altLang="en-US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正弦波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88001">
                <a:tc row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Iphone</a:t>
                      </a:r>
                      <a:r>
                        <a:rPr lang="en-US" altLang="zh-CN" dirty="0" smtClean="0"/>
                        <a:t> 6s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噪声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zh-CN" altLang="en-US" dirty="0" smtClean="0"/>
                        <a:t>无现象</a:t>
                      </a:r>
                      <a:endParaRPr lang="zh-CN" altLang="en-US" dirty="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正弦波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85420">
                <a:tc rowSpan="2">
                  <a:txBody>
                    <a:bodyPr/>
                    <a:lstStyle/>
                    <a:p>
                      <a:r>
                        <a:rPr lang="zh-CN" altLang="en-US" dirty="0" smtClean="0"/>
                        <a:t>小米</a:t>
                      </a:r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噪声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zh-CN" altLang="en-US" dirty="0" smtClean="0"/>
                        <a:t>无现象</a:t>
                      </a:r>
                      <a:endParaRPr lang="zh-CN" altLang="en-US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正弦波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448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Nexus</a:t>
            </a:r>
            <a:endParaRPr lang="zh-CN" altLang="en-US" dirty="0"/>
          </a:p>
        </p:txBody>
      </p:sp>
      <p:pic>
        <p:nvPicPr>
          <p:cNvPr id="3" name="21bc8647c6bd7ad67d4993e51cc8039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29900" y="1830336"/>
            <a:ext cx="2512415" cy="4433674"/>
          </a:xfrm>
          <a:prstGeom prst="rect">
            <a:avLst/>
          </a:prstGeom>
        </p:spPr>
      </p:pic>
      <p:pic>
        <p:nvPicPr>
          <p:cNvPr id="4" name="6dc7f6a056f46ff233a7ee8ab1b042b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38071" y="1830335"/>
            <a:ext cx="2466190" cy="4352101"/>
          </a:xfrm>
          <a:prstGeom prst="rect">
            <a:avLst/>
          </a:prstGeom>
        </p:spPr>
      </p:pic>
      <p:pic>
        <p:nvPicPr>
          <p:cNvPr id="5" name="587adf02df95451e34ad0b4fcd2309bc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5400000">
            <a:off x="8120546" y="2728651"/>
            <a:ext cx="4409088" cy="24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7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安全问题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13647" y="2560319"/>
            <a:ext cx="842323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鬼手现象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是指在手机用户未对手机进行操作的情况下，手机产生一系列动作，如果该系列“鬼手”动作可控，将直接影响到手机用户的财产、隐私甚至生命安全。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/>
              <a:t>   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正充电的苹果手机自动订了万元总统套房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https://v.qq.com/x/page/z1349j5ewmf.html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8836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Samsung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26749" y="2424701"/>
            <a:ext cx="2816403" cy="37552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52" y="2424701"/>
            <a:ext cx="2561689" cy="19212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52" y="4345968"/>
            <a:ext cx="2445249" cy="1833937"/>
          </a:xfrm>
          <a:prstGeom prst="rect">
            <a:avLst/>
          </a:prstGeom>
        </p:spPr>
      </p:pic>
      <p:pic>
        <p:nvPicPr>
          <p:cNvPr id="6" name="5784c68e44231c939649ccbce6f7f8a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7372205" y="3109351"/>
            <a:ext cx="3985435" cy="225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5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48197" y="1581924"/>
            <a:ext cx="2079850" cy="496824"/>
          </a:xfrm>
        </p:spPr>
        <p:txBody>
          <a:bodyPr/>
          <a:lstStyle/>
          <a:p>
            <a:r>
              <a:rPr lang="zh-CN" altLang="en-US" dirty="0"/>
              <a:t>原理猜想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28340" y="2646381"/>
            <a:ext cx="48732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鬼手现象是针对手机电容式触摸屏进行的攻击，猜想如下：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充电器输出电压含有高次谐波，在手机内部产生电磁干扰，可能会导致电容屏中互电容的变化或者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TX/RX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中信号的变化，经过触摸点坐标求取算法，产生一个错误的坐标，从而产生鬼手现象。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278" y="2078748"/>
            <a:ext cx="5854323" cy="283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81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E473AAF7-E613-4D0B-805A-969954021C57}"/>
              </a:ext>
            </a:extLst>
          </p:cNvPr>
          <p:cNvSpPr txBox="1"/>
          <p:nvPr/>
        </p:nvSpPr>
        <p:spPr>
          <a:xfrm>
            <a:off x="1400741" y="2439001"/>
            <a:ext cx="888633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可以通过以下两种方式，将干扰耦合到</a:t>
            </a:r>
            <a:r>
              <a:rPr lang="x-none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TX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电极、</a:t>
            </a:r>
            <a:r>
              <a:rPr lang="x-none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RX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电极和电容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充电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信号中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注入噪声施加干扰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直接从外部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施加</a:t>
            </a:r>
            <a:r>
              <a:rPr lang="x-none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EMI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干扰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若找到易于产生鬼手现象的干扰模式，进一步探究是否可以实现某些坐标点的大概率错误触摸动作。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干扰方式</a:t>
            </a:r>
          </a:p>
        </p:txBody>
      </p:sp>
    </p:spTree>
    <p:extLst>
      <p:ext uri="{BB962C8B-B14F-4D97-AF65-F5344CB8AC3E}">
        <p14:creationId xmlns:p14="http://schemas.microsoft.com/office/powerpoint/2010/main" val="2193673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5DC356A7-ED87-480F-ACC8-F2559F1D1F27}"/>
              </a:ext>
            </a:extLst>
          </p:cNvPr>
          <p:cNvSpPr/>
          <p:nvPr/>
        </p:nvSpPr>
        <p:spPr>
          <a:xfrm>
            <a:off x="1139240" y="2885697"/>
            <a:ext cx="102753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触摸屏工作瘫痪，用户无法正常使用手机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在某些重要的坐标点处可以大概率实现错误触摸动作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使手机触摸屏可以大概率的产生目标动作，从而实现对手机的基本操作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64626" y="1448360"/>
            <a:ext cx="1668420" cy="4968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预期结果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7215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66530" y="1581924"/>
            <a:ext cx="1918485" cy="537332"/>
          </a:xfrm>
        </p:spPr>
        <p:txBody>
          <a:bodyPr/>
          <a:lstStyle/>
          <a:p>
            <a:r>
              <a:rPr lang="zh-CN" altLang="en-US" dirty="0"/>
              <a:t>项目进度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7822" y="2458420"/>
            <a:ext cx="93833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手机充电器测试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充电信号叠加噪声测试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华为手机拆机测试屏幕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测试电磁干扰强度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分立电容触摸屏测试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8709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66531" y="1581924"/>
            <a:ext cx="1888994" cy="524278"/>
          </a:xfrm>
        </p:spPr>
        <p:txBody>
          <a:bodyPr/>
          <a:lstStyle/>
          <a:p>
            <a:r>
              <a:rPr lang="zh-CN" altLang="en-US" dirty="0"/>
              <a:t>充电器测试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566049"/>
              </p:ext>
            </p:extLst>
          </p:nvPr>
        </p:nvGraphicFramePr>
        <p:xfrm>
          <a:off x="638450" y="2250036"/>
          <a:ext cx="10839240" cy="32671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39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39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839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839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8392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8392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8392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08392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08392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108392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3630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充电器编号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  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  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3  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4  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5  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6  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7  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8  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  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30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err="1">
                          <a:effectLst/>
                        </a:rPr>
                        <a:t>Iphone</a:t>
                      </a:r>
                      <a:r>
                        <a:rPr lang="en-US" sz="1100" kern="100" dirty="0">
                          <a:effectLst/>
                        </a:rPr>
                        <a:t> se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30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Huawei p10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30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Huawei mate10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30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Nexus 5X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30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Samsung S6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30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Iphone 7P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30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Iphone 6S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30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Xiaomi 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15075" y="5661059"/>
            <a:ext cx="6096000" cy="418833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6700" algn="just">
              <a:lnSpc>
                <a:spcPct val="115000"/>
              </a:lnSpc>
              <a:spcAft>
                <a:spcPts val="0"/>
              </a:spcAft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红色：鬼手现象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黄色：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DoS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89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66531" y="1581924"/>
            <a:ext cx="1888994" cy="524278"/>
          </a:xfrm>
        </p:spPr>
        <p:txBody>
          <a:bodyPr/>
          <a:lstStyle/>
          <a:p>
            <a:r>
              <a:rPr lang="zh-CN" altLang="en-US" dirty="0"/>
              <a:t>充电器测试</a:t>
            </a:r>
          </a:p>
        </p:txBody>
      </p:sp>
      <p:sp>
        <p:nvSpPr>
          <p:cNvPr id="5" name="矩形 4"/>
          <p:cNvSpPr/>
          <p:nvPr/>
        </p:nvSpPr>
        <p:spPr>
          <a:xfrm>
            <a:off x="792562" y="2239767"/>
            <a:ext cx="10169964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0"/>
              </a:spcAft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号适配器进行了示波器测试输出信号波形，记录周期、周期是否稳定、波动电压峰峰值。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891205"/>
              </p:ext>
            </p:extLst>
          </p:nvPr>
        </p:nvGraphicFramePr>
        <p:xfrm>
          <a:off x="914400" y="3146108"/>
          <a:ext cx="8931592" cy="2864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60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6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605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4469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8132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2392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56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适配器编号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周期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周期是否稳定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err="1">
                          <a:effectLst/>
                        </a:rPr>
                        <a:t>Vpp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共模电压</a:t>
                      </a:r>
                      <a:r>
                        <a:rPr lang="en-US" alt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/V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备注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6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63ms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‘</a:t>
                      </a:r>
                      <a:r>
                        <a:rPr lang="zh-CN" sz="1100" kern="100">
                          <a:effectLst/>
                        </a:rPr>
                        <a:t>标准</a:t>
                      </a:r>
                      <a:r>
                        <a:rPr lang="en-US" sz="1100" kern="100">
                          <a:effectLst/>
                        </a:rPr>
                        <a:t>’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2819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3ms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稳定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920mV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有类似充放电过程的大周期（</a:t>
                      </a:r>
                      <a:r>
                        <a:rPr lang="en-US" sz="1100" kern="100">
                          <a:effectLst/>
                        </a:rPr>
                        <a:t>20ms</a:t>
                      </a:r>
                      <a:r>
                        <a:rPr lang="zh-CN" sz="1100" kern="100">
                          <a:effectLst/>
                        </a:rPr>
                        <a:t>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6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500us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不稳定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390mv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</a:t>
                      </a: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6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600us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不稳定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970mv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310</a:t>
                      </a: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6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800us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不稳定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610mv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306</a:t>
                      </a: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6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6ms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稳定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570mv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</a:t>
                      </a: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2234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66531" y="1581924"/>
            <a:ext cx="2741748" cy="462633"/>
          </a:xfrm>
        </p:spPr>
        <p:txBody>
          <a:bodyPr/>
          <a:lstStyle/>
          <a:p>
            <a:r>
              <a:rPr lang="zh-CN" altLang="en-US" dirty="0"/>
              <a:t>充电器换电容测试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48656" y="2835667"/>
            <a:ext cx="9585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充电器中的滤波电容分别用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1uF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100uF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470uF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进行测试，测试三星和摩托罗拉手机，无鬼手现象。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7124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6081</TotalTime>
  <Words>804</Words>
  <Application>Microsoft Office PowerPoint</Application>
  <PresentationFormat>宽屏</PresentationFormat>
  <Paragraphs>318</Paragraphs>
  <Slides>20</Slides>
  <Notes>1</Notes>
  <HiddenSlides>1</HiddenSlides>
  <MMClips>4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等线</vt:lpstr>
      <vt:lpstr>华文细黑</vt:lpstr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lichaohao</dc:creator>
  <cp:lastModifiedBy>w k</cp:lastModifiedBy>
  <cp:revision>256</cp:revision>
  <dcterms:created xsi:type="dcterms:W3CDTF">2016-06-07T03:07:16Z</dcterms:created>
  <dcterms:modified xsi:type="dcterms:W3CDTF">2019-01-24T11:21:06Z</dcterms:modified>
</cp:coreProperties>
</file>